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3"/>
    <p:restoredTop sz="94666"/>
  </p:normalViewPr>
  <p:slideViewPr>
    <p:cSldViewPr snapToGrid="0" snapToObjects="1">
      <p:cViewPr>
        <p:scale>
          <a:sx n="85" d="100"/>
          <a:sy n="85" d="100"/>
        </p:scale>
        <p:origin x="68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4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136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29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77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72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29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965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55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16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95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79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562F6-4A9C-E24C-AAB9-ADA3C5037B2B}" type="datetimeFigureOut">
              <a:rPr kumimoji="1" lang="zh-CN" altLang="en-US" smtClean="0"/>
              <a:t>16/9/1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A72E-6972-8C42-AF11-2D7FBC6474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github.com/harrysocool/ear_recognition" TargetMode="Externa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0211" y="799634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Robust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Ear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2D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images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Deep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49047" y="5004261"/>
            <a:ext cx="284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Li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Sun</a:t>
            </a:r>
          </a:p>
          <a:p>
            <a:r>
              <a:rPr kumimoji="1" lang="en-US" altLang="zh-CN" dirty="0" smtClean="0"/>
              <a:t>29</a:t>
            </a:r>
            <a:r>
              <a:rPr kumimoji="1" lang="en-US" altLang="zh-CN" baseline="30000" dirty="0" smtClean="0"/>
              <a:t>th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Aug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2016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3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6656" y="457200"/>
            <a:ext cx="9838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whole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project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can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found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Github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>
                <a:hlinkClick r:id="rId4"/>
              </a:rPr>
              <a:t>https://github.com/harrysocool/ear_recognition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(exclude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database)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screencast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algorithm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testing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database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images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can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found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below:</a:t>
            </a:r>
            <a:endParaRPr kumimoji="1" lang="zh-CN" altLang="en-US" sz="2000" dirty="0"/>
          </a:p>
        </p:txBody>
      </p:sp>
      <p:pic>
        <p:nvPicPr>
          <p:cNvPr id="6" name="Kazam_screencast_00001_convert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608" y="1780639"/>
            <a:ext cx="8698992" cy="48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8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6656" y="457200"/>
            <a:ext cx="9838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Screenshots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for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the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algorithms</a:t>
            </a:r>
            <a:endParaRPr kumimoji="1" lang="zh-CN" altLang="en-US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830" y="1335024"/>
            <a:ext cx="5491257" cy="3087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56" y="1335024"/>
            <a:ext cx="5491258" cy="3087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2959" y="4645152"/>
            <a:ext cx="1093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        </a:t>
            </a:r>
            <a:r>
              <a:rPr kumimoji="1" lang="en-US" altLang="zh-CN" dirty="0" smtClean="0"/>
              <a:t>Screenshot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R-CNN			Screenshot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			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67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 21"/>
          <p:cNvGrpSpPr/>
          <p:nvPr/>
        </p:nvGrpSpPr>
        <p:grpSpPr>
          <a:xfrm>
            <a:off x="1183872" y="792449"/>
            <a:ext cx="10231165" cy="5102990"/>
            <a:chOff x="1183872" y="792449"/>
            <a:chExt cx="10231165" cy="5102990"/>
          </a:xfrm>
        </p:grpSpPr>
        <p:sp>
          <p:nvSpPr>
            <p:cNvPr id="5" name="矩形 4"/>
            <p:cNvSpPr/>
            <p:nvPr/>
          </p:nvSpPr>
          <p:spPr>
            <a:xfrm>
              <a:off x="2751605" y="1393211"/>
              <a:ext cx="2502039" cy="13632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Region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of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Interest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(Ear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Proposal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boxes)</a:t>
              </a:r>
              <a:endParaRPr kumimoji="1" lang="zh-CN" altLang="en-US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183872" y="1476339"/>
              <a:ext cx="1080654" cy="1197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/>
                <a:t>I</a:t>
              </a:r>
              <a:r>
                <a:rPr kumimoji="1" lang="en-US" altLang="zh-CN" b="1" dirty="0" smtClean="0"/>
                <a:t>mage</a:t>
              </a:r>
              <a:endParaRPr kumimoji="1" lang="zh-CN" altLang="en-US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685906" y="1393210"/>
              <a:ext cx="2094807" cy="13632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Deep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learning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9060585" y="792449"/>
              <a:ext cx="1862051" cy="1113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Probability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of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ear</a:t>
              </a:r>
              <a:endParaRPr kumimoji="1" lang="zh-CN" altLang="en-US" b="1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9060584" y="2253248"/>
              <a:ext cx="1862051" cy="1113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Ear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box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location</a:t>
              </a:r>
              <a:endParaRPr kumimoji="1" lang="zh-CN" altLang="en-US" b="1" dirty="0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2315187" y="1979583"/>
              <a:ext cx="432262" cy="1905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13" name="右箭头 12"/>
            <p:cNvSpPr/>
            <p:nvPr/>
          </p:nvSpPr>
          <p:spPr>
            <a:xfrm>
              <a:off x="5261957" y="1979583"/>
              <a:ext cx="432262" cy="1905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14" name="右箭头 13"/>
            <p:cNvSpPr/>
            <p:nvPr/>
          </p:nvSpPr>
          <p:spPr>
            <a:xfrm rot="20433130" flipV="1">
              <a:off x="7794460" y="1681413"/>
              <a:ext cx="1280468" cy="283632"/>
            </a:xfrm>
            <a:prstGeom prst="rightArrow">
              <a:avLst>
                <a:gd name="adj1" fmla="val 50000"/>
                <a:gd name="adj2" fmla="val 618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15" name="右箭头 14"/>
            <p:cNvSpPr/>
            <p:nvPr/>
          </p:nvSpPr>
          <p:spPr>
            <a:xfrm rot="1790815" flipV="1">
              <a:off x="7794459" y="2374674"/>
              <a:ext cx="1280468" cy="283632"/>
            </a:xfrm>
            <a:prstGeom prst="rightArrow">
              <a:avLst>
                <a:gd name="adj1" fmla="val 50000"/>
                <a:gd name="adj2" fmla="val 618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70790" y="4572000"/>
              <a:ext cx="36709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Both"/>
              </a:pPr>
              <a:r>
                <a:rPr kumimoji="1" lang="en-US" altLang="zh-CN" sz="2000" dirty="0" smtClean="0"/>
                <a:t>Selective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search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(SS)</a:t>
              </a:r>
            </a:p>
            <a:p>
              <a:pPr marL="342900" indent="-342900">
                <a:buAutoNum type="arabicParenBoth"/>
              </a:pPr>
              <a:r>
                <a:rPr kumimoji="1" lang="en-US" altLang="zh-CN" sz="2000" dirty="0" smtClean="0"/>
                <a:t>Edge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boxes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Detector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(ED)</a:t>
              </a:r>
            </a:p>
            <a:p>
              <a:pPr marL="342900" indent="-342900">
                <a:buAutoNum type="arabicParenBoth"/>
              </a:pPr>
              <a:r>
                <a:rPr kumimoji="1" lang="en-US" altLang="zh-CN" sz="2000" dirty="0" err="1" smtClean="0"/>
                <a:t>Binarized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normed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gradients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(BING)</a:t>
              </a:r>
              <a:endParaRPr kumimoji="1" lang="zh-CN" altLang="en-US" sz="2000" dirty="0"/>
            </a:p>
          </p:txBody>
        </p:sp>
        <p:sp>
          <p:nvSpPr>
            <p:cNvPr id="18" name="上箭头 17"/>
            <p:cNvSpPr/>
            <p:nvPr/>
          </p:nvSpPr>
          <p:spPr>
            <a:xfrm>
              <a:off x="3621024" y="2943766"/>
              <a:ext cx="457200" cy="1628233"/>
            </a:xfrm>
            <a:prstGeom prst="up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078224" y="3622686"/>
              <a:ext cx="13167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3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methods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used</a:t>
              </a:r>
              <a:endParaRPr kumimoji="1" lang="zh-CN" altLang="en-US" dirty="0"/>
            </a:p>
          </p:txBody>
        </p:sp>
        <p:sp>
          <p:nvSpPr>
            <p:cNvPr id="20" name="上箭头 19"/>
            <p:cNvSpPr/>
            <p:nvPr/>
          </p:nvSpPr>
          <p:spPr>
            <a:xfrm rot="19584682">
              <a:off x="7113085" y="2822397"/>
              <a:ext cx="457200" cy="1872192"/>
            </a:xfrm>
            <a:prstGeom prst="up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744137" y="4597463"/>
              <a:ext cx="3670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arenBoth"/>
              </a:pPr>
              <a:r>
                <a:rPr kumimoji="1" lang="en-US" altLang="zh-CN" sz="2000" dirty="0" smtClean="0"/>
                <a:t>Fast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Region-based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Convolutional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Neural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Network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(fast</a:t>
              </a:r>
              <a:r>
                <a:rPr kumimoji="1" lang="zh-CN" altLang="en-US" sz="2000" dirty="0" smtClean="0"/>
                <a:t> </a:t>
              </a:r>
              <a:r>
                <a:rPr kumimoji="1" lang="en-US" altLang="zh-CN" sz="2000" dirty="0" smtClean="0"/>
                <a:t>R-CNN)</a:t>
              </a:r>
              <a:endParaRPr kumimoji="1" lang="zh-CN" altLang="en-US" sz="2000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22960" y="457200"/>
            <a:ext cx="6163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Flow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Chart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8021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486" y="1506412"/>
            <a:ext cx="5620004" cy="2851942"/>
          </a:xfrm>
        </p:spPr>
      </p:pic>
      <p:sp>
        <p:nvSpPr>
          <p:cNvPr id="5" name="文本框 4"/>
          <p:cNvSpPr txBox="1"/>
          <p:nvPr/>
        </p:nvSpPr>
        <p:spPr>
          <a:xfrm>
            <a:off x="822960" y="457200"/>
            <a:ext cx="99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Intersection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of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Unit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(IOU)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&amp;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Potential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/>
              <a:t>P</a:t>
            </a:r>
            <a:r>
              <a:rPr kumimoji="1" lang="en-US" altLang="zh-CN" sz="2800" b="1" dirty="0" smtClean="0"/>
              <a:t>roposal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Ratio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(PPR)</a:t>
            </a:r>
            <a:endParaRPr kumimoji="1"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388352" y="1506412"/>
                <a:ext cx="3419856" cy="396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/>
                  <a:t>Use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the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percentages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of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overlapping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area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between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true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box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and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detection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result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box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in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order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to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evaluate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the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reliability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of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detection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algorithm.</a:t>
                </a:r>
              </a:p>
              <a:p>
                <a:endParaRPr kumimoji="1" lang="en-US" altLang="zh-CN" sz="2000" dirty="0"/>
              </a:p>
              <a:p>
                <a:r>
                  <a:rPr kumimoji="1" lang="en-US" altLang="zh-CN" sz="2000" dirty="0" smtClean="0"/>
                  <a:t>PPR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=</a:t>
                </a:r>
                <a:r>
                  <a:rPr kumimoji="1" lang="zh-CN" altLang="en-US" sz="20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is-IS" altLang="zh-CN" sz="2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𝑛𝑢𝑚𝑏𝑒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( 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𝐼𝑂𝑈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&gt;0.1)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𝑡𝑜𝑡𝑎𝑙</m:t>
                        </m:r>
                        <m:r>
                          <a:rPr kumimoji="1" lang="zh-CN" alt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𝑛𝑢𝑚𝑏𝑒𝑟</m:t>
                        </m:r>
                        <m:r>
                          <a:rPr kumimoji="1" lang="zh-CN" alt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𝑜𝑓</m:t>
                        </m:r>
                        <m:r>
                          <a:rPr kumimoji="1" lang="zh-CN" alt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𝑏𝑜𝑥𝑒𝑠</m:t>
                        </m:r>
                      </m:den>
                    </m:f>
                  </m:oMath>
                </a14:m>
                <a:endParaRPr kumimoji="1" lang="en-US" altLang="zh-CN" sz="2000" dirty="0" smtClean="0"/>
              </a:p>
              <a:p>
                <a:endParaRPr kumimoji="1" lang="en-US" altLang="zh-CN" sz="2000" dirty="0"/>
              </a:p>
              <a:p>
                <a:r>
                  <a:rPr kumimoji="1" lang="en-US" altLang="zh-CN" sz="2000" dirty="0" err="1" smtClean="0"/>
                  <a:t>mIOU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and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err="1" smtClean="0"/>
                  <a:t>mPPR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are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for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the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average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value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over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the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111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testing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images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352" y="1506412"/>
                <a:ext cx="3419856" cy="3963264"/>
              </a:xfrm>
              <a:prstGeom prst="rect">
                <a:avLst/>
              </a:prstGeom>
              <a:blipFill rotWithShape="0">
                <a:blip r:embed="rId3"/>
                <a:stretch>
                  <a:fillRect l="-1783" t="-769" b="-1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24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399" y="1152143"/>
            <a:ext cx="5052178" cy="3363151"/>
          </a:xfrm>
        </p:spPr>
      </p:pic>
      <p:sp>
        <p:nvSpPr>
          <p:cNvPr id="5" name="文本框 4"/>
          <p:cNvSpPr txBox="1"/>
          <p:nvPr/>
        </p:nvSpPr>
        <p:spPr>
          <a:xfrm>
            <a:off x="822960" y="457200"/>
            <a:ext cx="6163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(1)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Selective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Search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(SS)</a:t>
            </a:r>
            <a:endParaRPr kumimoji="1"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784848" y="1335024"/>
            <a:ext cx="442569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It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assume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that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objects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image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are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hierarchical.</a:t>
            </a:r>
          </a:p>
          <a:p>
            <a:r>
              <a:rPr kumimoji="1" lang="en-US" altLang="zh-CN" sz="2000" dirty="0" smtClean="0"/>
              <a:t>Based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image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segmentation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method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with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different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scales,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can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generates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different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size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region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interest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(object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proposals).</a:t>
            </a:r>
          </a:p>
          <a:p>
            <a:endParaRPr kumimoji="1" lang="en-US" altLang="zh-CN" sz="2000" dirty="0"/>
          </a:p>
          <a:p>
            <a:r>
              <a:rPr kumimoji="1" lang="en-US" altLang="zh-CN" dirty="0" smtClean="0"/>
              <a:t>Require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(2.5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seconds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around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proposal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boxes)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mPPR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proposal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boxes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0.1,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indicates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suitable.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78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2960" y="457200"/>
            <a:ext cx="6163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(2)Edge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Boxes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Detector(ED)</a:t>
            </a:r>
            <a:endParaRPr kumimoji="1"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04" y="1645920"/>
            <a:ext cx="5686319" cy="36027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4848" y="1298448"/>
            <a:ext cx="448056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The </a:t>
            </a:r>
            <a:r>
              <a:rPr lang="en-US" altLang="zh-CN" sz="2000" b="1" dirty="0"/>
              <a:t>amount of contours wholly enclosed in a bounding box indicate the possibility of box containing objects </a:t>
            </a:r>
            <a:endParaRPr lang="en-US" altLang="zh-CN" sz="2000" b="1" dirty="0" smtClean="0"/>
          </a:p>
          <a:p>
            <a:r>
              <a:rPr kumimoji="1" lang="en-US" altLang="zh-CN" sz="2000" dirty="0" smtClean="0"/>
              <a:t>Based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image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edge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informations</a:t>
            </a:r>
            <a:endParaRPr kumimoji="1" lang="en-US" altLang="zh-CN" sz="2000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Require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(0.5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seconds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around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5</a:t>
            </a:r>
            <a:r>
              <a:rPr kumimoji="1" lang="en-US" altLang="zh-CN" dirty="0" smtClean="0"/>
              <a:t>00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proposal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boxes)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mPPR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proposal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boxes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0.6,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indicates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good.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07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2960" y="457200"/>
            <a:ext cx="718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(3)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err="1" smtClean="0"/>
              <a:t>Binarized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/>
              <a:t>N</a:t>
            </a:r>
            <a:r>
              <a:rPr kumimoji="1" lang="en-US" altLang="zh-CN" sz="2800" b="1" dirty="0" smtClean="0"/>
              <a:t>ormed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Gradients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(BING)</a:t>
            </a:r>
            <a:endParaRPr kumimoji="1"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1477478"/>
            <a:ext cx="5115086" cy="43746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4848" y="1335024"/>
            <a:ext cx="442569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If </a:t>
            </a:r>
            <a:r>
              <a:rPr lang="en-US" altLang="zh-CN" sz="2000" b="1" dirty="0"/>
              <a:t>stand- alone things have well-defined closed boundaries and </a:t>
            </a:r>
            <a:r>
              <a:rPr lang="en-US" altLang="zh-CN" sz="2000" b="1" dirty="0" err="1"/>
              <a:t>centres</a:t>
            </a:r>
            <a:r>
              <a:rPr lang="en-US" altLang="zh-CN" sz="2000" b="1" dirty="0"/>
              <a:t> then it is highly possible to be an object. </a:t>
            </a:r>
            <a:endParaRPr lang="en-US" altLang="zh-CN" sz="2000" b="1" dirty="0" smtClean="0"/>
          </a:p>
          <a:p>
            <a:r>
              <a:rPr lang="en-US" altLang="zh-CN" sz="2000" dirty="0" smtClean="0"/>
              <a:t>Also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edge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information,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wrapped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gradients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features.</a:t>
            </a:r>
          </a:p>
          <a:p>
            <a:endParaRPr kumimoji="1" lang="en-US" altLang="zh-CN" sz="2000" dirty="0"/>
          </a:p>
          <a:p>
            <a:r>
              <a:rPr kumimoji="1" lang="en-US" altLang="zh-CN" dirty="0" smtClean="0"/>
              <a:t>Require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(0.5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seconds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exactly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400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proposal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boxes)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mPPR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proposal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boxes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between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0.2,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indicates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better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SS.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1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2960" y="457200"/>
            <a:ext cx="718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Deep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/>
              <a:t>L</a:t>
            </a:r>
            <a:r>
              <a:rPr kumimoji="1" lang="en-US" altLang="zh-CN" sz="2800" b="1" dirty="0" smtClean="0"/>
              <a:t>earning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(fast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R-CNN)</a:t>
            </a:r>
            <a:endParaRPr kumimoji="1"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1" y="1152144"/>
            <a:ext cx="6490046" cy="2633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02" y="4553713"/>
            <a:ext cx="5645658" cy="1823982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 flipV="1">
            <a:off x="1261872" y="3621024"/>
            <a:ext cx="1791128" cy="932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H="1" flipV="1">
            <a:off x="4553712" y="3621024"/>
            <a:ext cx="2212848" cy="932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313007" y="1060704"/>
            <a:ext cx="44256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This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fast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R-CNN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method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is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proposed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by</a:t>
            </a:r>
            <a:r>
              <a:rPr kumimoji="1" lang="zh-CN" altLang="en-US" sz="2000" b="1" dirty="0" smtClean="0"/>
              <a:t> </a:t>
            </a:r>
            <a:r>
              <a:rPr lang="en-US" altLang="zh-CN" sz="2000" b="1" dirty="0"/>
              <a:t>Ross </a:t>
            </a:r>
            <a:r>
              <a:rPr lang="en-US" altLang="zh-CN" sz="2000" b="1" dirty="0" err="1"/>
              <a:t>Girshick</a:t>
            </a:r>
            <a:r>
              <a:rPr lang="en-US" altLang="zh-CN" sz="2000" b="1" dirty="0"/>
              <a:t> </a:t>
            </a:r>
            <a:r>
              <a:rPr lang="en-US" altLang="zh-CN" sz="2000" b="1" dirty="0" smtClean="0"/>
              <a:t>in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2015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based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the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structure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of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CNN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by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Hinton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2012.</a:t>
            </a:r>
          </a:p>
          <a:p>
            <a:endParaRPr lang="en-US" altLang="zh-CN" sz="2000" b="1" dirty="0" smtClean="0"/>
          </a:p>
          <a:p>
            <a:r>
              <a:rPr lang="en-US" altLang="zh-CN" sz="2000" dirty="0" smtClean="0"/>
              <a:t>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improved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PASCAL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object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detection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challenge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30%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which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ever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before.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shows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great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power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CNN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towards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object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ear)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detection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problem.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0226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2960" y="457200"/>
            <a:ext cx="718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Evaluation</a:t>
            </a:r>
            <a:endParaRPr kumimoji="1"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980420"/>
            <a:ext cx="7662672" cy="27349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3715404"/>
            <a:ext cx="7662672" cy="273498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85632" y="980420"/>
            <a:ext cx="3273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Detection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Accuracy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evaluated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under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two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parameters,</a:t>
            </a:r>
            <a:r>
              <a:rPr kumimoji="1" lang="zh-CN" altLang="en-US" sz="2000" dirty="0" smtClean="0"/>
              <a:t> </a:t>
            </a:r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en-US" altLang="zh-CN" sz="2000" b="1" dirty="0" smtClean="0"/>
              <a:t>Gaussian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Noise</a:t>
            </a:r>
          </a:p>
          <a:p>
            <a:endParaRPr kumimoji="1" lang="en-US" altLang="zh-CN" sz="2000" b="1" dirty="0" smtClean="0"/>
          </a:p>
          <a:p>
            <a:r>
              <a:rPr kumimoji="1" lang="en-US" altLang="zh-CN" sz="2000" b="1" dirty="0" smtClean="0"/>
              <a:t>Partial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Occlusion</a:t>
            </a:r>
          </a:p>
          <a:p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3043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2960" y="457200"/>
            <a:ext cx="718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Results</a:t>
            </a:r>
            <a:endParaRPr kumimoji="1"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1145032"/>
            <a:ext cx="5181600" cy="3238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4560" y="1145032"/>
            <a:ext cx="5181600" cy="3238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2960" y="4663440"/>
            <a:ext cx="10021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Results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show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rank-1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100%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detection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accuracy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without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noise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occlusion.</a:t>
            </a:r>
          </a:p>
          <a:p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expected,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detection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accuracy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drops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with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increase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both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noise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occlusion.</a:t>
            </a:r>
          </a:p>
          <a:p>
            <a:r>
              <a:rPr kumimoji="1" lang="en-US" altLang="zh-CN" sz="2000" dirty="0" smtClean="0"/>
              <a:t>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best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method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for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this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project.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9680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470</Words>
  <Application>Microsoft Macintosh PowerPoint</Application>
  <PresentationFormat>宽屏</PresentationFormat>
  <Paragraphs>62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DengXian</vt:lpstr>
      <vt:lpstr>DengXian Light</vt:lpstr>
      <vt:lpstr>Office 主题</vt:lpstr>
      <vt:lpstr>Robust Ear Detection on 2D images using Deep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Ear Detection on 2D images using Deep Learning</dc:title>
  <dc:creator>Harry SUN</dc:creator>
  <cp:lastModifiedBy>Harry SUN</cp:lastModifiedBy>
  <cp:revision>19</cp:revision>
  <dcterms:created xsi:type="dcterms:W3CDTF">2016-08-31T12:49:13Z</dcterms:created>
  <dcterms:modified xsi:type="dcterms:W3CDTF">2016-09-01T16:44:27Z</dcterms:modified>
</cp:coreProperties>
</file>